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6"/>
  </p:notesMasterIdLst>
  <p:handoutMasterIdLst>
    <p:handoutMasterId r:id="rId67"/>
  </p:handoutMasterIdLst>
  <p:sldIdLst>
    <p:sldId id="268" r:id="rId10"/>
    <p:sldId id="459" r:id="rId11"/>
    <p:sldId id="460" r:id="rId12"/>
    <p:sldId id="850" r:id="rId13"/>
    <p:sldId id="852" r:id="rId14"/>
    <p:sldId id="853" r:id="rId15"/>
    <p:sldId id="854" r:id="rId16"/>
    <p:sldId id="824" r:id="rId17"/>
    <p:sldId id="825" r:id="rId18"/>
    <p:sldId id="826" r:id="rId19"/>
    <p:sldId id="827" r:id="rId20"/>
    <p:sldId id="866" r:id="rId21"/>
    <p:sldId id="828" r:id="rId22"/>
    <p:sldId id="867" r:id="rId23"/>
    <p:sldId id="829" r:id="rId24"/>
    <p:sldId id="856" r:id="rId25"/>
    <p:sldId id="868" r:id="rId26"/>
    <p:sldId id="855" r:id="rId27"/>
    <p:sldId id="889" r:id="rId28"/>
    <p:sldId id="857" r:id="rId29"/>
    <p:sldId id="831" r:id="rId30"/>
    <p:sldId id="833" r:id="rId31"/>
    <p:sldId id="834" r:id="rId32"/>
    <p:sldId id="835" r:id="rId33"/>
    <p:sldId id="862" r:id="rId34"/>
    <p:sldId id="842" r:id="rId35"/>
    <p:sldId id="844" r:id="rId36"/>
    <p:sldId id="843" r:id="rId37"/>
    <p:sldId id="836" r:id="rId38"/>
    <p:sldId id="837" r:id="rId39"/>
    <p:sldId id="838" r:id="rId40"/>
    <p:sldId id="858" r:id="rId41"/>
    <p:sldId id="887" r:id="rId42"/>
    <p:sldId id="888" r:id="rId43"/>
    <p:sldId id="871" r:id="rId44"/>
    <p:sldId id="839" r:id="rId45"/>
    <p:sldId id="845" r:id="rId46"/>
    <p:sldId id="865" r:id="rId47"/>
    <p:sldId id="880" r:id="rId48"/>
    <p:sldId id="846" r:id="rId49"/>
    <p:sldId id="863" r:id="rId50"/>
    <p:sldId id="847" r:id="rId51"/>
    <p:sldId id="848" r:id="rId52"/>
    <p:sldId id="878" r:id="rId53"/>
    <p:sldId id="872" r:id="rId54"/>
    <p:sldId id="873" r:id="rId55"/>
    <p:sldId id="874" r:id="rId56"/>
    <p:sldId id="881" r:id="rId57"/>
    <p:sldId id="877" r:id="rId58"/>
    <p:sldId id="890" r:id="rId59"/>
    <p:sldId id="879" r:id="rId60"/>
    <p:sldId id="886" r:id="rId61"/>
    <p:sldId id="876" r:id="rId62"/>
    <p:sldId id="882" r:id="rId63"/>
    <p:sldId id="883" r:id="rId64"/>
    <p:sldId id="67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50"/>
            <p14:sldId id="852"/>
            <p14:sldId id="853"/>
            <p14:sldId id="854"/>
            <p14:sldId id="824"/>
            <p14:sldId id="825"/>
            <p14:sldId id="826"/>
            <p14:sldId id="827"/>
            <p14:sldId id="866"/>
            <p14:sldId id="828"/>
            <p14:sldId id="867"/>
            <p14:sldId id="829"/>
            <p14:sldId id="856"/>
            <p14:sldId id="868"/>
            <p14:sldId id="855"/>
            <p14:sldId id="889"/>
            <p14:sldId id="857"/>
            <p14:sldId id="831"/>
            <p14:sldId id="833"/>
            <p14:sldId id="834"/>
            <p14:sldId id="835"/>
            <p14:sldId id="862"/>
            <p14:sldId id="842"/>
            <p14:sldId id="844"/>
            <p14:sldId id="843"/>
            <p14:sldId id="836"/>
            <p14:sldId id="837"/>
            <p14:sldId id="838"/>
            <p14:sldId id="858"/>
            <p14:sldId id="887"/>
            <p14:sldId id="888"/>
            <p14:sldId id="871"/>
            <p14:sldId id="839"/>
            <p14:sldId id="845"/>
            <p14:sldId id="865"/>
            <p14:sldId id="880"/>
            <p14:sldId id="846"/>
            <p14:sldId id="863"/>
            <p14:sldId id="847"/>
            <p14:sldId id="848"/>
            <p14:sldId id="878"/>
            <p14:sldId id="872"/>
            <p14:sldId id="873"/>
            <p14:sldId id="874"/>
            <p14:sldId id="881"/>
            <p14:sldId id="877"/>
            <p14:sldId id="890"/>
            <p14:sldId id="879"/>
            <p14:sldId id="886"/>
            <p14:sldId id="876"/>
            <p14:sldId id="882"/>
            <p14:sldId id="883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 autoAdjust="0"/>
    <p:restoredTop sz="91573" autoAdjust="0"/>
  </p:normalViewPr>
  <p:slideViewPr>
    <p:cSldViewPr snapToGrid="0">
      <p:cViewPr varScale="1">
        <p:scale>
          <a:sx n="101" d="100"/>
          <a:sy n="101" d="100"/>
        </p:scale>
        <p:origin x="87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72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42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54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194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935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91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5786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769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347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888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24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423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60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37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98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Raz Saremi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Iteration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E5460EE-075F-4919-A3F4-4D3B13B7C514}"/>
              </a:ext>
            </a:extLst>
          </p:cNvPr>
          <p:cNvSpPr txBox="1">
            <a:spLocks/>
          </p:cNvSpPr>
          <p:nvPr/>
        </p:nvSpPr>
        <p:spPr>
          <a:xfrm>
            <a:off x="4102781" y="6453916"/>
            <a:ext cx="5041219" cy="3048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Lecture is based on material from Prof. Jim Rowland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706A2A-7B6C-B64C-B1D6-4B7E3F07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9" y="1701763"/>
            <a:ext cx="3000433" cy="44146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130567"/>
            <a:ext cx="8928906" cy="4511810"/>
          </a:xfrm>
        </p:spPr>
        <p:txBody>
          <a:bodyPr/>
          <a:lstStyle/>
          <a:p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range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returns a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sequence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range(from, to, step)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A261FE4A-BB3E-2743-92AC-5E7B2E549895}"/>
              </a:ext>
            </a:extLst>
          </p:cNvPr>
          <p:cNvSpPr/>
          <p:nvPr/>
        </p:nvSpPr>
        <p:spPr>
          <a:xfrm>
            <a:off x="3574263" y="2499989"/>
            <a:ext cx="3231271" cy="1187592"/>
          </a:xfrm>
          <a:prstGeom prst="wedgeRoundRectCallout">
            <a:avLst>
              <a:gd name="adj1" fmla="val -75249"/>
              <a:gd name="adj2" fmla="val -220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  <a:ea typeface="ＭＳ Ｐゴシック" charset="0"/>
                <a:cs typeface="Gill Sans MT"/>
              </a:rPr>
              <a:t>You can see the values in the range by creating a list from the sequence</a:t>
            </a:r>
          </a:p>
        </p:txBody>
      </p:sp>
    </p:spTree>
    <p:extLst>
      <p:ext uri="{BB962C8B-B14F-4D97-AF65-F5344CB8AC3E}">
        <p14:creationId xmlns:p14="http://schemas.microsoft.com/office/powerpoint/2010/main" val="203874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8AE3AB-EE42-2E49-AB6E-EE6189B9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633"/>
            <a:ext cx="9144000" cy="298673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15321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… to calculate the sum of a range of integers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834481" y="3593930"/>
            <a:ext cx="2401826" cy="996590"/>
          </a:xfrm>
          <a:prstGeom prst="wedgeRoundRectCallout">
            <a:avLst>
              <a:gd name="adj1" fmla="val -90405"/>
              <a:gd name="adj2" fmla="val 11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0 ???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Why not 1?</a:t>
            </a:r>
          </a:p>
        </p:txBody>
      </p:sp>
    </p:spTree>
    <p:extLst>
      <p:ext uri="{BB962C8B-B14F-4D97-AF65-F5344CB8AC3E}">
        <p14:creationId xmlns:p14="http://schemas.microsoft.com/office/powerpoint/2010/main" val="136632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922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Write a Pythonic function to calculate the sum of a range of integers from start, up to, but not including end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B050"/>
                </a:solidFill>
                <a:latin typeface="Gill Sans MT"/>
                <a:ea typeface="ＭＳ Ｐゴシック" charset="0"/>
                <a:cs typeface="Gill Sans MT"/>
              </a:rPr>
              <a:t>* Writing Pythonic code means to think about how Python works and take advantage of built-in functionality, even if it’s different from other programming languages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</a:t>
            </a:r>
            <a:r>
              <a:rPr lang="en-US" i="1" dirty="0">
                <a:latin typeface="Gill Sans MT"/>
                <a:cs typeface="Gill Sans MT"/>
              </a:rPr>
              <a:t>Pythonic*</a:t>
            </a:r>
            <a:r>
              <a:rPr lang="en-US" dirty="0">
                <a:latin typeface="Gill Sans MT"/>
                <a:cs typeface="Gill Sans MT"/>
              </a:rPr>
              <a:t> function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CA5B8-8362-5748-A58A-64841A18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4" y="2067182"/>
            <a:ext cx="8928906" cy="211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Strings are sequences too!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can use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with strings (or any sequence)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b="0" dirty="0">
                <a:latin typeface="Gill Sans MT"/>
                <a:cs typeface="Gill Sans MT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loops and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E48EC-74B6-7B40-B2A5-B29FBA753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50" y="2474939"/>
            <a:ext cx="5105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5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11412"/>
            <a:ext cx="8928906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enumerate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is a convenient way to assign an offset to an item in a sequence</a:t>
            </a: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b="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enumerate() </a:t>
            </a:r>
            <a:r>
              <a:rPr lang="en-US" b="0" dirty="0">
                <a:latin typeface="Gill Sans MT"/>
                <a:cs typeface="Gill Sans MT"/>
              </a:rPr>
              <a:t>and sequences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6CC69-8EBE-B847-9EB3-1D139D50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71" y="1757312"/>
            <a:ext cx="7045377" cy="45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0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301689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 to calculate the length of a string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happens if the string is empty?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function: string_length(str)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14119" y="2987465"/>
            <a:ext cx="3836587" cy="805046"/>
          </a:xfrm>
          <a:prstGeom prst="wedgeRoundRectCallout">
            <a:avLst>
              <a:gd name="adj1" fmla="val -78741"/>
              <a:gd name="adj2" fmla="val 360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The Pythonic solution is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len(s)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10E297-7B4D-D84E-A9E3-6B984360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16" y="2312106"/>
            <a:ext cx="9105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1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FC07F0-A7D5-6648-A31E-C1BE6766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792058"/>
            <a:ext cx="8895353" cy="440733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87358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 to look for a character in a string</a:t>
            </a:r>
          </a:p>
          <a:p>
            <a:pPr>
              <a:spcAft>
                <a:spcPts val="0"/>
              </a:spcAft>
            </a:pPr>
            <a:endParaRPr lang="en-US" sz="1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Write a function: in_string(target, string)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C77390-5978-4849-AFA3-D2CBC449F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140477"/>
            <a:ext cx="8785761" cy="298497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92259"/>
            <a:ext cx="7833884" cy="2633074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zip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helps you to iterate through multiple sequences </a:t>
            </a: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zip(*sequences) 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stops after the shortest sequence is exhausted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b="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zip(*sequences)</a:t>
            </a:r>
            <a:endParaRPr lang="en-US" dirty="0">
              <a:solidFill>
                <a:srgbClr val="0070C0"/>
              </a:solidFill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018200" y="4258389"/>
            <a:ext cx="3548471" cy="1030324"/>
          </a:xfrm>
          <a:prstGeom prst="wedgeRoundRectCallout">
            <a:avLst>
              <a:gd name="adj1" fmla="val -80945"/>
              <a:gd name="adj2" fmla="val 596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foo(*args) takes any number of arguments</a:t>
            </a:r>
          </a:p>
        </p:txBody>
      </p:sp>
    </p:spTree>
    <p:extLst>
      <p:ext uri="{BB962C8B-B14F-4D97-AF65-F5344CB8AC3E}">
        <p14:creationId xmlns:p14="http://schemas.microsoft.com/office/powerpoint/2010/main" val="246732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6685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built-in operations for all sequences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would you implement these operations with loops?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b="0" dirty="0">
                <a:latin typeface="Gill Sans MT"/>
                <a:cs typeface="Gill Sans MT"/>
              </a:rPr>
              <a:t>Operations on sequences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40482"/>
              </p:ext>
            </p:extLst>
          </p:nvPr>
        </p:nvGraphicFramePr>
        <p:xfrm>
          <a:off x="626531" y="1744132"/>
          <a:ext cx="7865535" cy="3885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len(s)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</a:t>
                      </a:r>
                      <a:r>
                        <a:rPr lang="en-US" baseline="0" dirty="0"/>
                        <a:t> the number of items in the sequence 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len(‘hello’) == 5</a:t>
                      </a:r>
                    </a:p>
                    <a:p>
                      <a:r>
                        <a:rPr lang="en-US" dirty="0"/>
                        <a:t>len([‘a’, 1, 3.4]) == 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min(s)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the min value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min(‘hello’) == ‘e’</a:t>
                      </a:r>
                    </a:p>
                    <a:p>
                      <a:r>
                        <a:rPr lang="en-US" dirty="0"/>
                        <a:t>min([1, 3.2, 7])</a:t>
                      </a:r>
                      <a:r>
                        <a:rPr lang="en-US" baseline="0" dirty="0"/>
                        <a:t> == 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max(s)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the max value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max(‘hello’) == ‘o’</a:t>
                      </a:r>
                    </a:p>
                    <a:p>
                      <a:r>
                        <a:rPr lang="en-US" dirty="0"/>
                        <a:t>max([1, 3.2, 7])</a:t>
                      </a:r>
                      <a:r>
                        <a:rPr lang="en-US" baseline="0" dirty="0"/>
                        <a:t> == 7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value in 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True if value is in s else return False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‘e’ in ‘hello’ is True</a:t>
                      </a:r>
                    </a:p>
                    <a:p>
                      <a:r>
                        <a:rPr lang="en-US" dirty="0"/>
                        <a:t>3.2 in [1, 3.2, 7] is True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634">
                <a:tc>
                  <a:txBody>
                    <a:bodyPr/>
                    <a:lstStyle/>
                    <a:p>
                      <a:r>
                        <a:rPr lang="en-US" dirty="0"/>
                        <a:t>value not in 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 True if s is not a member of s else return False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‘x’ not in ‘hello’ is True</a:t>
                      </a:r>
                    </a:p>
                    <a:p>
                      <a:r>
                        <a:rPr lang="en-US" dirty="0"/>
                        <a:t>2 not in [1, 3.2, 7] is True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88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6579E-23C6-154F-A2B8-291C1415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6" y="1175585"/>
            <a:ext cx="8770231" cy="5923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50C123E-F7AA-8A4D-AD54-6F704055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type hints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B433-AED1-A846-93FC-60BBA9ED85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E09332-3576-BB4C-BF73-15AF3C6F8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52176"/>
              </p:ext>
            </p:extLst>
          </p:nvPr>
        </p:nvGraphicFramePr>
        <p:xfrm>
          <a:off x="192528" y="1767910"/>
          <a:ext cx="8758944" cy="44521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01698">
                  <a:extLst>
                    <a:ext uri="{9D8B030D-6E8A-4147-A177-3AD203B41FA5}">
                      <a16:colId xmlns:a16="http://schemas.microsoft.com/office/drawing/2014/main" val="418761249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0519753"/>
                    </a:ext>
                  </a:extLst>
                </a:gridCol>
                <a:gridCol w="3714046">
                  <a:extLst>
                    <a:ext uri="{9D8B030D-6E8A-4147-A177-3AD203B41FA5}">
                      <a16:colId xmlns:a16="http://schemas.microsoft.com/office/drawing/2014/main" val="1546955272"/>
                    </a:ext>
                  </a:extLst>
                </a:gridCol>
              </a:tblGrid>
              <a:tr h="772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hint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91751"/>
                  </a:ext>
                </a:extLst>
              </a:tr>
              <a:tr h="772804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+mj-lt"/>
                        </a:rPr>
                        <a:t>Value of any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v1: Any = 3</a:t>
                      </a:r>
                    </a:p>
                    <a:p>
                      <a:r>
                        <a:rPr lang="en-US" dirty="0"/>
                        <a:t>V2: Any = “hello world”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081967"/>
                  </a:ext>
                </a:extLst>
              </a:tr>
              <a:tr h="772804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Optional[</a:t>
                      </a:r>
                      <a:r>
                        <a:rPr lang="en-US" i="1" dirty="0">
                          <a:latin typeface="Courier" pitchFamily="2" charset="0"/>
                        </a:rPr>
                        <a:t>type</a:t>
                      </a:r>
                      <a:r>
                        <a:rPr lang="en-US" dirty="0">
                          <a:latin typeface="Courier" pitchFamily="2" charset="0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 of </a:t>
                      </a:r>
                      <a:r>
                        <a:rPr lang="en-US" i="1" dirty="0"/>
                        <a:t>type </a:t>
                      </a:r>
                      <a:r>
                        <a:rPr lang="en-US" b="1" i="1" dirty="0"/>
                        <a:t>or</a:t>
                      </a:r>
                      <a:r>
                        <a:rPr lang="en-US" i="1" dirty="0"/>
                        <a:t> </a:t>
                      </a:r>
                      <a:r>
                        <a:rPr lang="en-US" i="1" dirty="0">
                          <a:latin typeface="Courier" pitchFamily="2" charset="0"/>
                        </a:rPr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Optional[int]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999228"/>
                  </a:ext>
                </a:extLst>
              </a:tr>
              <a:tr h="1206043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List[</a:t>
                      </a:r>
                      <a:r>
                        <a:rPr lang="en-US" i="1" dirty="0">
                          <a:latin typeface="Courier" pitchFamily="2" charset="0"/>
                        </a:rPr>
                        <a:t>type</a:t>
                      </a:r>
                      <a:r>
                        <a:rPr lang="en-US" dirty="0">
                          <a:latin typeface="Courier" pitchFamily="2" charset="0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 of values of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l1: List[int] = [1, 2, 3]</a:t>
                      </a:r>
                    </a:p>
                    <a:p>
                      <a:r>
                        <a:rPr lang="en-US" dirty="0"/>
                        <a:t>l2: List[str] = [‘hello’, ‘world’]</a:t>
                      </a:r>
                    </a:p>
                    <a:p>
                      <a:r>
                        <a:rPr lang="en-US" dirty="0"/>
                        <a:t>l3: List[List[int]] =[[1, 2], [3, 4, 5]]</a:t>
                      </a:r>
                    </a:p>
                    <a:p>
                      <a:r>
                        <a:rPr lang="en-US" dirty="0"/>
                        <a:t>L4: List[Any] = [1, ”two”, 3.14]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6140352"/>
                  </a:ext>
                </a:extLst>
              </a:tr>
              <a:tr h="927725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Sequence[</a:t>
                      </a:r>
                      <a:r>
                        <a:rPr lang="en-US" i="1" dirty="0">
                          <a:latin typeface="Courier" pitchFamily="2" charset="0"/>
                        </a:rPr>
                        <a:t>type</a:t>
                      </a:r>
                      <a:r>
                        <a:rPr lang="en-US" dirty="0">
                          <a:latin typeface="Courier" pitchFamily="2" charset="0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 sequence of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“Hello world”</a:t>
                      </a:r>
                    </a:p>
                    <a:p>
                      <a:r>
                        <a:rPr lang="en-US" dirty="0"/>
                        <a:t>[1, 2, 3]</a:t>
                      </a:r>
                    </a:p>
                    <a:p>
                      <a:r>
                        <a:rPr lang="en-US" dirty="0"/>
                        <a:t>{‘one’: 1, ‘two’: 2, 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865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66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endParaRPr lang="en-US" sz="2000" dirty="0"/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00419"/>
            <a:ext cx="8459962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 New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offer another way to loop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chemeClr val="accent1"/>
                </a:solidFill>
                <a:latin typeface="Courier New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conditional: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latin typeface="Courier New"/>
                <a:ea typeface="ＭＳ Ｐゴシック" charset="0"/>
                <a:cs typeface="Courier New"/>
              </a:rPr>
              <a:t>1..n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latin typeface="Courier New"/>
                <a:ea typeface="ＭＳ Ｐゴシック" charset="0"/>
                <a:cs typeface="Courier New"/>
              </a:rPr>
              <a:t>n+1</a:t>
            </a:r>
            <a:endParaRPr lang="en-US" sz="2800" baseline="-25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Gill Sans MT"/>
                <a:cs typeface="Gill Sans MT"/>
              </a:rPr>
              <a:t>While</a:t>
            </a:r>
            <a:r>
              <a:rPr lang="en-US" dirty="0">
                <a:latin typeface="Gill Sans MT"/>
                <a:cs typeface="Gill Sans MT"/>
              </a:rPr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11637" y="3618021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63602" y="1982759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ecision 8"/>
          <p:cNvSpPr/>
          <p:nvPr/>
        </p:nvSpPr>
        <p:spPr>
          <a:xfrm>
            <a:off x="4919133" y="2285999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Conditional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5953402" y="3348828"/>
            <a:ext cx="446871" cy="1"/>
          </a:xfrm>
          <a:prstGeom prst="bentConnector3">
            <a:avLst>
              <a:gd name="adj1" fmla="val 51895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rot="16200000" flipV="1">
            <a:off x="4114802" y="2353735"/>
            <a:ext cx="2336801" cy="1777998"/>
          </a:xfrm>
          <a:prstGeom prst="bentConnector3">
            <a:avLst>
              <a:gd name="adj1" fmla="val -363"/>
            </a:avLst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36004" y="2954167"/>
            <a:ext cx="6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38776" y="220676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180667" y="4075222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20104" y="5051339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n+1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6180666" y="5508539"/>
            <a:ext cx="4638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402667" y="2082800"/>
            <a:ext cx="1735666" cy="84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15" idx="0"/>
          </p:cNvCxnSpPr>
          <p:nvPr/>
        </p:nvCxnSpPr>
        <p:spPr>
          <a:xfrm rot="5400000">
            <a:off x="5867117" y="2985188"/>
            <a:ext cx="2384339" cy="1747963"/>
          </a:xfrm>
          <a:prstGeom prst="bentConnector3">
            <a:avLst>
              <a:gd name="adj1" fmla="val 85154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3"/>
          </p:cNvCxnSpPr>
          <p:nvPr/>
        </p:nvCxnSpPr>
        <p:spPr>
          <a:xfrm flipV="1">
            <a:off x="7451071" y="2683933"/>
            <a:ext cx="490662" cy="1329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434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FDE4D0-E857-304C-8294-6CF18880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6" y="1738489"/>
            <a:ext cx="8746060" cy="44646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44899"/>
            <a:ext cx="8928906" cy="260975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… to calculate the sum of a range of integers</a:t>
            </a:r>
          </a:p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</a:t>
            </a:r>
            <a:r>
              <a:rPr lang="is-IS">
                <a:latin typeface="Gill Sans MT"/>
                <a:cs typeface="Gill Sans MT"/>
              </a:rPr>
              <a:t>…</a:t>
            </a:r>
            <a:r>
              <a:rPr lang="en-US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79789" y="2946957"/>
            <a:ext cx="3396163" cy="707693"/>
          </a:xfrm>
          <a:prstGeom prst="wedgeRoundRectCallout">
            <a:avLst>
              <a:gd name="adj1" fmla="val -64902"/>
              <a:gd name="adj2" fmla="val 391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What if start &gt;= end?</a:t>
            </a:r>
          </a:p>
        </p:txBody>
      </p:sp>
    </p:spTree>
    <p:extLst>
      <p:ext uri="{BB962C8B-B14F-4D97-AF65-F5344CB8AC3E}">
        <p14:creationId xmlns:p14="http://schemas.microsoft.com/office/powerpoint/2010/main" val="3812879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1FA927-58D9-D24B-8D6D-535471979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4" y="3877733"/>
            <a:ext cx="2772452" cy="125739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771374" y="3877733"/>
            <a:ext cx="3854278" cy="829178"/>
          </a:xfrm>
          <a:prstGeom prst="wedgeRoundRectCallout">
            <a:avLst>
              <a:gd name="adj1" fmla="val -58172"/>
              <a:gd name="adj2" fmla="val 151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The while loop prints 0 until you interrupt the program.  Why?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Programs do exactly what they are told, not necessarily what we want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may go into an infinite loop if we’re not careful with </a:t>
            </a:r>
            <a:r>
              <a:rPr lang="en-US" sz="28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happens if I do: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Always verify that the conditional becomes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False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so the loop terminates</a:t>
            </a: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Beware of infinite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16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00419"/>
            <a:ext cx="8459962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are more flexible than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But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may require more code</a:t>
            </a:r>
          </a:p>
          <a:p>
            <a:endParaRPr lang="en-US" sz="2800" baseline="-25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while</a:t>
            </a:r>
            <a:r>
              <a:rPr lang="en-US" dirty="0">
                <a:latin typeface="Gill Sans MT"/>
                <a:cs typeface="Gill Sans MT"/>
              </a:rPr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158947" y="2725746"/>
            <a:ext cx="0" cy="2792591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B7BB47D-0C25-CF42-89A5-D0A839602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61" y="2725746"/>
            <a:ext cx="2908300" cy="317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002F0A-B651-B341-B8FD-3D14AEA6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052" y="2725746"/>
            <a:ext cx="37719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If you are looping over a sequence, e.g. a range, a list, a string, 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… then a </a:t>
            </a:r>
            <a:r>
              <a:rPr lang="is-I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loop is </a:t>
            </a:r>
            <a:r>
              <a:rPr lang="is-IS" sz="2400" i="1">
                <a:latin typeface="Gill Sans MT" charset="0"/>
                <a:ea typeface="ＭＳ Ｐゴシック" charset="0"/>
                <a:cs typeface="ＭＳ Ｐゴシック" charset="0"/>
              </a:rPr>
              <a:t>probably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best</a:t>
            </a:r>
          </a:p>
          <a:p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If you know how many iterations in advance, then a </a:t>
            </a:r>
            <a:r>
              <a:rPr lang="is-I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loop is </a:t>
            </a:r>
            <a:r>
              <a:rPr lang="is-IS" sz="2400" i="1">
                <a:latin typeface="Gill Sans MT" charset="0"/>
                <a:ea typeface="ＭＳ Ｐゴシック" charset="0"/>
                <a:cs typeface="ＭＳ Ｐゴシック" charset="0"/>
              </a:rPr>
              <a:t>probably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best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you must loop while some condition is True/False, then a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loop is </a:t>
            </a:r>
            <a:r>
              <a:rPr lang="en-US" sz="2400" i="1" dirty="0">
                <a:latin typeface="Gill Sans MT"/>
                <a:ea typeface="ＭＳ Ｐゴシック" charset="0"/>
                <a:cs typeface="Gill Sans MT"/>
              </a:rPr>
              <a:t>probably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best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you need a loop with a test in the middle or end, then a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loop is </a:t>
            </a:r>
            <a:r>
              <a:rPr lang="en-US" sz="2400" i="1" dirty="0">
                <a:latin typeface="Gill Sans MT"/>
                <a:ea typeface="ＭＳ Ｐゴシック" charset="0"/>
                <a:cs typeface="Gill Sans MT"/>
              </a:rPr>
              <a:t>probably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best, but a </a:t>
            </a:r>
            <a:r>
              <a:rPr lang="is-IS" sz="240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 loop may work as well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There’s no right or wrong answer.  It’s just a matter of style.  Choose the solution that makes your code easier to read, understand, and maintain.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while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57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Sometimes you want to break out of the middle, rather than the top, of a loop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conditional: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1..k</a:t>
            </a:r>
          </a:p>
          <a:p>
            <a:pPr>
              <a:spcAft>
                <a:spcPts val="0"/>
              </a:spcAft>
            </a:pP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if condition: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k..m</a:t>
            </a:r>
            <a:endParaRPr lang="en-US" sz="26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break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leaves the loop and execution moves to the first line following the while block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Break </a:t>
            </a:r>
            <a:r>
              <a:rPr lang="en-US" dirty="0">
                <a:latin typeface="Gill Sans MT"/>
                <a:cs typeface="Gill Sans MT"/>
              </a:rPr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37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1..k</a:t>
            </a:r>
          </a:p>
          <a:p>
            <a:pPr>
              <a:spcAft>
                <a:spcPts val="0"/>
              </a:spcAft>
            </a:pP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if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k..m</a:t>
            </a:r>
            <a:endParaRPr lang="en-US" sz="26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Gill Sans MT"/>
                <a:cs typeface="Gill Sans MT"/>
              </a:rPr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69102" y="218715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129533" y="704292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ecision 6"/>
          <p:cNvSpPr/>
          <p:nvPr/>
        </p:nvSpPr>
        <p:spPr>
          <a:xfrm>
            <a:off x="4868333" y="1007532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Elbow Connector 7"/>
          <p:cNvCxnSpPr>
            <a:endCxn id="5" idx="0"/>
          </p:cNvCxnSpPr>
          <p:nvPr/>
        </p:nvCxnSpPr>
        <p:spPr>
          <a:xfrm rot="5400000">
            <a:off x="5959675" y="2010970"/>
            <a:ext cx="350812" cy="1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6200000" flipV="1">
            <a:off x="3068758" y="2330791"/>
            <a:ext cx="3625646" cy="570000"/>
          </a:xfrm>
          <a:prstGeom prst="bentConnector3">
            <a:avLst>
              <a:gd name="adj1" fmla="val 57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40238" y="1768834"/>
            <a:ext cx="6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7975" y="928294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133999" y="26438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9102" y="505980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32287" y="5517005"/>
            <a:ext cx="4031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88387" y="802969"/>
            <a:ext cx="1540387" cy="81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3" idx="3"/>
          </p:cNvCxnSpPr>
          <p:nvPr/>
        </p:nvCxnSpPr>
        <p:spPr>
          <a:xfrm rot="5400000">
            <a:off x="5551294" y="2949310"/>
            <a:ext cx="3887303" cy="79088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</p:cNvCxnSpPr>
          <p:nvPr/>
        </p:nvCxnSpPr>
        <p:spPr>
          <a:xfrm flipV="1">
            <a:off x="7400271" y="1405467"/>
            <a:ext cx="490662" cy="132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ecision 18"/>
          <p:cNvSpPr/>
          <p:nvPr/>
        </p:nvSpPr>
        <p:spPr>
          <a:xfrm>
            <a:off x="4873125" y="2993365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77295" y="4156338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k..m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29020" y="2997984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cxnSp>
        <p:nvCxnSpPr>
          <p:cNvPr id="33" name="Straight Arrow Connector 32"/>
          <p:cNvCxnSpPr>
            <a:stCxn id="19" idx="3"/>
          </p:cNvCxnSpPr>
          <p:nvPr/>
        </p:nvCxnSpPr>
        <p:spPr>
          <a:xfrm>
            <a:off x="7405063" y="3404596"/>
            <a:ext cx="452550" cy="39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122528" y="38122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76968" y="3740320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68918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/>
          <p:cNvSpPr txBox="1">
            <a:spLocks/>
          </p:cNvSpPr>
          <p:nvPr/>
        </p:nvSpPr>
        <p:spPr>
          <a:xfrm>
            <a:off x="227013" y="1155977"/>
            <a:ext cx="8481555" cy="88315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Flags for conditional expressions are one solution but alternatives may be more concise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227013" y="3857043"/>
            <a:ext cx="8481555" cy="1141868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Choose the alternative works best for the situation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2297845"/>
            <a:ext cx="4487227" cy="126605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# loop until the user quits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flag = True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flag: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if input(‘Quit?: ‘) == ‘y’: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   flag = False</a:t>
            </a:r>
          </a:p>
          <a:p>
            <a:pPr>
              <a:spcAft>
                <a:spcPts val="0"/>
              </a:spcAft>
            </a:pPr>
            <a:endParaRPr lang="en-US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873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Controlling the </a:t>
            </a:r>
            <a:r>
              <a:rPr lang="en-US" dirty="0">
                <a:solidFill>
                  <a:srgbClr val="0070C0"/>
                </a:solidFill>
                <a:latin typeface="Gill Sans MT"/>
                <a:cs typeface="Gill Sans MT"/>
              </a:rPr>
              <a:t>while</a:t>
            </a:r>
            <a:r>
              <a:rPr lang="en-US" dirty="0">
                <a:latin typeface="Gill Sans MT"/>
                <a:cs typeface="Gill Sans MT"/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584700" y="2297845"/>
            <a:ext cx="35491" cy="155919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4632960" y="2311954"/>
            <a:ext cx="4511040" cy="1272264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# loop until the user quits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True: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if input(‘Quit?: ‘) == ‘y’: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   break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</a:p>
          <a:p>
            <a:pPr>
              <a:spcAft>
                <a:spcPts val="0"/>
              </a:spcAft>
            </a:pPr>
            <a:r>
              <a:rPr lang="en-US" sz="2600" baseline="-250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259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3000675" cy="2416218"/>
          </a:xfrm>
        </p:spPr>
        <p:txBody>
          <a:bodyPr/>
          <a:lstStyle/>
          <a:p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Test at the top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condition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..j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Where to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367070" y="1312759"/>
            <a:ext cx="3000675" cy="2349757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Test in the middle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True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..j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if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condition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 lvl="1">
              <a:spcAft>
                <a:spcPts val="0"/>
              </a:spcAft>
            </a:pP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</a:t>
            </a:r>
            <a:r>
              <a:rPr lang="en-US" sz="26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l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58562" y="1299249"/>
            <a:ext cx="3000675" cy="214204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Gill Sans MT" charset="0"/>
                <a:ea typeface="ＭＳ Ｐゴシック" charset="0"/>
                <a:cs typeface="ＭＳ Ｐゴシック" charset="0"/>
              </a:rPr>
              <a:t>Test at the bottom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True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000" i="1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</a:t>
            </a:r>
            <a:r>
              <a:rPr lang="en-US" sz="20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..j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if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condition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break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8461" y="3774815"/>
            <a:ext cx="252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statement</a:t>
            </a:r>
            <a:r>
              <a:rPr lang="en-US" baseline="-25000" dirty="0"/>
              <a:t>i..j </a:t>
            </a:r>
            <a:r>
              <a:rPr lang="en-US" dirty="0"/>
              <a:t>0 or more times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7165" y="3774815"/>
            <a:ext cx="252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statement</a:t>
            </a:r>
            <a:r>
              <a:rPr lang="en-US" baseline="-25000" dirty="0"/>
              <a:t>i..j </a:t>
            </a:r>
            <a:r>
              <a:rPr lang="en-US" dirty="0"/>
              <a:t>at least once: statement</a:t>
            </a:r>
            <a:r>
              <a:rPr lang="en-US" baseline="-25000" dirty="0"/>
              <a:t>k..l</a:t>
            </a:r>
            <a:r>
              <a:rPr lang="en-US" dirty="0"/>
              <a:t> 0 or more times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25283" y="3774815"/>
            <a:ext cx="2718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 </a:t>
            </a:r>
            <a:r>
              <a:rPr lang="en-US" i="1" dirty="0">
                <a:latin typeface="Courier New"/>
                <a:ea typeface="ＭＳ Ｐゴシック" charset="0"/>
                <a:cs typeface="Courier New"/>
              </a:rPr>
              <a:t>statement</a:t>
            </a:r>
            <a:r>
              <a:rPr lang="en-US" i="1" baseline="-25000" dirty="0">
                <a:latin typeface="Courier New"/>
                <a:ea typeface="ＭＳ Ｐゴシック" charset="0"/>
                <a:cs typeface="Courier New"/>
              </a:rPr>
              <a:t>i</a:t>
            </a:r>
            <a:r>
              <a:rPr lang="en-US" baseline="-25000" dirty="0">
                <a:latin typeface="Courier New"/>
                <a:ea typeface="ＭＳ Ｐゴシック" charset="0"/>
                <a:cs typeface="Courier New"/>
              </a:rPr>
              <a:t>..j </a:t>
            </a:r>
            <a:r>
              <a:rPr lang="en-US" dirty="0"/>
              <a:t>at least once</a:t>
            </a:r>
          </a:p>
        </p:txBody>
      </p:sp>
    </p:spTree>
    <p:extLst>
      <p:ext uri="{BB962C8B-B14F-4D97-AF65-F5344CB8AC3E}">
        <p14:creationId xmlns:p14="http://schemas.microsoft.com/office/powerpoint/2010/main" val="1494790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Write a function to calculate the number of digits in a number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e.g.  100 has 3; 2354 has 4; etc.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Use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//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– floor division,  e.g. </a:t>
            </a:r>
            <a:r>
              <a:rPr lang="en-US" sz="2800" dirty="0">
                <a:solidFill>
                  <a:srgbClr val="0070C0"/>
                </a:solidFill>
                <a:latin typeface="Gill Sans MT"/>
                <a:ea typeface="ＭＳ Ｐゴシック" charset="0"/>
                <a:cs typeface="Gill Sans MT"/>
              </a:rPr>
              <a:t>9 // 2 == 4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Start with the number and continue doing floor division by 10 until we run out of digits</a:t>
            </a:r>
          </a:p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loop or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loop?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Don’t know the number of iterations in advance so a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while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loop is probably better</a:t>
            </a:r>
          </a:p>
          <a:p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 in a number?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9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Sequences and Iterators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for loops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range()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while loops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Generators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86BD6A-CCCF-2E48-AF99-9854512E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743"/>
            <a:ext cx="9144000" cy="49825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3970889" y="5276890"/>
            <a:ext cx="3787483" cy="432804"/>
          </a:xfrm>
          <a:prstGeom prst="wedgeRoundRectCallout">
            <a:avLst>
              <a:gd name="adj1" fmla="val -58628"/>
              <a:gd name="adj2" fmla="val -37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Test boundary conditions, e.g. 0</a:t>
            </a:r>
          </a:p>
        </p:txBody>
      </p:sp>
    </p:spTree>
    <p:extLst>
      <p:ext uri="{BB962C8B-B14F-4D97-AF65-F5344CB8AC3E}">
        <p14:creationId xmlns:p14="http://schemas.microsoft.com/office/powerpoint/2010/main" val="154012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9B6244-BCD4-A548-9477-F805148D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60892"/>
            <a:ext cx="7253720" cy="5036708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343423" y="2586704"/>
            <a:ext cx="3015519" cy="684668"/>
          </a:xfrm>
          <a:prstGeom prst="wedgeRoundRectCallout">
            <a:avLst>
              <a:gd name="adj1" fmla="val -59043"/>
              <a:gd name="adj2" fmla="val -226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print statement helps with debugging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813480" y="5843454"/>
            <a:ext cx="2759897" cy="354146"/>
          </a:xfrm>
          <a:prstGeom prst="wedgeRoundRectCallout">
            <a:avLst>
              <a:gd name="adj1" fmla="val -55119"/>
              <a:gd name="adj2" fmla="val -114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digits(123) returns 3</a:t>
            </a:r>
          </a:p>
        </p:txBody>
      </p:sp>
    </p:spTree>
    <p:extLst>
      <p:ext uri="{BB962C8B-B14F-4D97-AF65-F5344CB8AC3E}">
        <p14:creationId xmlns:p14="http://schemas.microsoft.com/office/powerpoint/2010/main" val="1943090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F8650-20CD-EC45-9A03-7D6175A1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36650"/>
            <a:ext cx="8572500" cy="4584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3048" y="5213518"/>
            <a:ext cx="5952063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What‘s wrong? digits(0) == 0 but should be 1</a:t>
            </a:r>
          </a:p>
          <a:p>
            <a:pPr algn="ctr"/>
            <a:endParaRPr lang="de-DE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Wait!  Why didn‘t the print statement print anything?</a:t>
            </a:r>
            <a:endParaRPr lang="en-US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94466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F8650-20CD-EC45-9A03-7D6175A1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36650"/>
            <a:ext cx="8572500" cy="4584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3048" y="5213518"/>
            <a:ext cx="5952063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What‘s wrong? digits(0) == 0 but should be 1</a:t>
            </a:r>
          </a:p>
          <a:p>
            <a:pPr algn="ctr"/>
            <a:endParaRPr lang="de-DE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Wait!  Why didn‘t the print statement print anything?</a:t>
            </a:r>
            <a:endParaRPr lang="en-US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5149023-EE53-4D47-AAC2-1474E6A0E5EB}"/>
              </a:ext>
            </a:extLst>
          </p:cNvPr>
          <p:cNvSpPr/>
          <p:nvPr/>
        </p:nvSpPr>
        <p:spPr>
          <a:xfrm>
            <a:off x="5044866" y="2211385"/>
            <a:ext cx="3577937" cy="838200"/>
          </a:xfrm>
          <a:prstGeom prst="wedgeRoundRectCallout">
            <a:avLst>
              <a:gd name="adj1" fmla="val -90808"/>
              <a:gd name="adj2" fmla="val 5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entering the loop if n == 0.   Just, change ‘&gt;’ to ‘ &gt;=‘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That will fix it!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29C19EE-5C81-6E49-97B2-A281E60AB729}"/>
              </a:ext>
            </a:extLst>
          </p:cNvPr>
          <p:cNvSpPr/>
          <p:nvPr/>
        </p:nvSpPr>
        <p:spPr>
          <a:xfrm>
            <a:off x="5019254" y="3126774"/>
            <a:ext cx="3603549" cy="838200"/>
          </a:xfrm>
          <a:prstGeom prst="wedgeRoundRectCallout">
            <a:avLst>
              <a:gd name="adj1" fmla="val -37146"/>
              <a:gd name="adj2" fmla="val -3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Not so fast!!!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Walk through the logic by hand.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Will the condition ever be False?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DE739E4-E21E-D849-AA8D-A607E8D4C618}"/>
              </a:ext>
            </a:extLst>
          </p:cNvPr>
          <p:cNvSpPr/>
          <p:nvPr/>
        </p:nvSpPr>
        <p:spPr>
          <a:xfrm>
            <a:off x="5044866" y="4042163"/>
            <a:ext cx="3577937" cy="838200"/>
          </a:xfrm>
          <a:prstGeom prst="wedgeRoundRectCallout">
            <a:avLst>
              <a:gd name="adj1" fmla="val -91844"/>
              <a:gd name="adj2" fmla="val -814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No, 0 // 10 == 0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We’re stuck in an infinite loop!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Time for ^C</a:t>
            </a:r>
          </a:p>
        </p:txBody>
      </p:sp>
    </p:spTree>
    <p:extLst>
      <p:ext uri="{BB962C8B-B14F-4D97-AF65-F5344CB8AC3E}">
        <p14:creationId xmlns:p14="http://schemas.microsoft.com/office/powerpoint/2010/main" val="3465802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F8650-20CD-EC45-9A03-7D6175A1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136650"/>
            <a:ext cx="8572500" cy="4584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Testing digits()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63048" y="5213518"/>
            <a:ext cx="5952063" cy="10156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What‘s wrong? digits(0) == 0 but should be 1</a:t>
            </a:r>
          </a:p>
          <a:p>
            <a:pPr algn="ctr"/>
            <a:endParaRPr lang="de-DE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  <a:p>
            <a:pPr algn="ctr"/>
            <a:r>
              <a:rPr lang="de-DE" sz="2000" dirty="0">
                <a:solidFill>
                  <a:srgbClr val="FF0000"/>
                </a:solidFill>
                <a:latin typeface="+mj-lt"/>
                <a:ea typeface="ＭＳ Ｐゴシック" charset="0"/>
                <a:cs typeface="Courier New"/>
              </a:rPr>
              <a:t>Wait!  Why didn‘t the print statement print anything?</a:t>
            </a:r>
            <a:endParaRPr lang="en-US" sz="2000" dirty="0">
              <a:solidFill>
                <a:srgbClr val="FF0000"/>
              </a:solidFill>
              <a:latin typeface="+mj-lt"/>
              <a:ea typeface="ＭＳ Ｐゴシック" charset="0"/>
              <a:cs typeface="Courier New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AC003A8-88EE-C749-9600-D34C3C0D1A7B}"/>
              </a:ext>
            </a:extLst>
          </p:cNvPr>
          <p:cNvSpPr/>
          <p:nvPr/>
        </p:nvSpPr>
        <p:spPr>
          <a:xfrm>
            <a:off x="4763763" y="2116476"/>
            <a:ext cx="4229980" cy="481890"/>
          </a:xfrm>
          <a:prstGeom prst="wedgeRoundRectCallout">
            <a:avLst>
              <a:gd name="adj1" fmla="val -49101"/>
              <a:gd name="adj2" fmla="val -174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can we fix the problem with 0? 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018561D-2426-CC48-9E1D-E052D8CF32B9}"/>
              </a:ext>
            </a:extLst>
          </p:cNvPr>
          <p:cNvSpPr/>
          <p:nvPr/>
        </p:nvSpPr>
        <p:spPr>
          <a:xfrm>
            <a:off x="4763762" y="2765606"/>
            <a:ext cx="4229981" cy="890559"/>
          </a:xfrm>
          <a:prstGeom prst="wedgeRoundRectCallout">
            <a:avLst>
              <a:gd name="adj1" fmla="val -49101"/>
              <a:gd name="adj2" fmla="val -174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Wait! </a:t>
            </a:r>
            <a:r>
              <a:rPr lang="en-US" dirty="0">
                <a:solidFill>
                  <a:schemeClr val="bg1"/>
                </a:solidFill>
              </a:rPr>
              <a:t>What about negative numbers?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Work through the logic by hand</a:t>
            </a:r>
            <a:r>
              <a:rPr lang="is-IS">
                <a:solidFill>
                  <a:schemeClr val="bg1"/>
                </a:solidFill>
              </a:rPr>
              <a:t>…</a:t>
            </a:r>
          </a:p>
          <a:p>
            <a:pPr algn="ctr"/>
            <a:r>
              <a:rPr lang="is-IS">
                <a:solidFill>
                  <a:schemeClr val="bg1"/>
                </a:solidFill>
              </a:rPr>
              <a:t>-1 // 10 == -1 (infinite loop)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42D284F-58F1-3144-BCEE-B23C4A103494}"/>
              </a:ext>
            </a:extLst>
          </p:cNvPr>
          <p:cNvSpPr/>
          <p:nvPr/>
        </p:nvSpPr>
        <p:spPr>
          <a:xfrm>
            <a:off x="4763762" y="3819423"/>
            <a:ext cx="4263494" cy="525956"/>
          </a:xfrm>
          <a:prstGeom prst="wedgeRoundRectCallout">
            <a:avLst>
              <a:gd name="adj1" fmla="val -49101"/>
              <a:gd name="adj2" fmla="val -174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Solution is valid only for positive integers!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47F72A4-F189-5946-A15D-C2826599C370}"/>
              </a:ext>
            </a:extLst>
          </p:cNvPr>
          <p:cNvSpPr/>
          <p:nvPr/>
        </p:nvSpPr>
        <p:spPr>
          <a:xfrm>
            <a:off x="4763762" y="4508638"/>
            <a:ext cx="4229981" cy="479642"/>
          </a:xfrm>
          <a:prstGeom prst="wedgeRoundRectCallout">
            <a:avLst>
              <a:gd name="adj1" fmla="val -46186"/>
              <a:gd name="adj2" fmla="val -2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 missing test cases for &lt; = 0</a:t>
            </a:r>
          </a:p>
        </p:txBody>
      </p:sp>
    </p:spTree>
    <p:extLst>
      <p:ext uri="{BB962C8B-B14F-4D97-AF65-F5344CB8AC3E}">
        <p14:creationId xmlns:p14="http://schemas.microsoft.com/office/powerpoint/2010/main" val="1484552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DAC36-911D-954B-9480-1AB6E7432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51470"/>
            <a:ext cx="6780186" cy="52147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Debugging digits(0)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228465" y="2149097"/>
            <a:ext cx="3819237" cy="838200"/>
          </a:xfrm>
          <a:prstGeom prst="wedgeRoundRectCallout">
            <a:avLst>
              <a:gd name="adj1" fmla="val -37146"/>
              <a:gd name="adj2" fmla="val -33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Sometimes we just need to start over and try a different approach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228466" y="3330063"/>
            <a:ext cx="3819237" cy="838200"/>
          </a:xfrm>
          <a:prstGeom prst="wedgeRoundRectCallout">
            <a:avLst>
              <a:gd name="adj1" fmla="val -80738"/>
              <a:gd name="adj2" fmla="val -134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Exit from the middle of the loop rather than the top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7046FB8F-E48C-7D48-9B16-EE2ED7ECA6C2}"/>
              </a:ext>
            </a:extLst>
          </p:cNvPr>
          <p:cNvSpPr/>
          <p:nvPr/>
        </p:nvSpPr>
        <p:spPr>
          <a:xfrm>
            <a:off x="4228464" y="4511029"/>
            <a:ext cx="3819237" cy="838200"/>
          </a:xfrm>
          <a:prstGeom prst="wedgeRoundRectCallout">
            <a:avLst>
              <a:gd name="adj1" fmla="val -34628"/>
              <a:gd name="adj2" fmla="val 1621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solution passes all of the previous tests…</a:t>
            </a:r>
          </a:p>
        </p:txBody>
      </p:sp>
    </p:spTree>
    <p:extLst>
      <p:ext uri="{BB962C8B-B14F-4D97-AF65-F5344CB8AC3E}">
        <p14:creationId xmlns:p14="http://schemas.microsoft.com/office/powerpoint/2010/main" val="1281920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09970" y="1318873"/>
            <a:ext cx="8783656" cy="2717002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Consider alternative solutions then choose the “best”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Readability/maintainability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Consistency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Being “too clever” may cause problems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How many digits?  Pythonic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63B87-EBDD-784A-A1CA-479A5E8B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0" y="975574"/>
            <a:ext cx="85344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3187" y="1040268"/>
            <a:ext cx="8689074" cy="4767001"/>
          </a:xfrm>
        </p:spPr>
        <p:txBody>
          <a:bodyPr/>
          <a:lstStyle/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Gill Sans MT"/>
                <a:cs typeface="Gill Sans MT"/>
              </a:rPr>
              <a:t>break</a:t>
            </a:r>
            <a:r>
              <a:rPr lang="en-US" dirty="0">
                <a:latin typeface="Gill Sans MT"/>
                <a:cs typeface="Gill Sans MT"/>
              </a:rPr>
              <a:t> out of </a:t>
            </a:r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3744" y="4742001"/>
            <a:ext cx="783674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Breaking out of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sz="2800" dirty="0">
                <a:latin typeface="Gill Sans MT"/>
                <a:cs typeface="Gill Sans MT"/>
              </a:rPr>
              <a:t> loop is fairly unusual</a:t>
            </a:r>
          </a:p>
          <a:p>
            <a:r>
              <a:rPr lang="en-US" sz="2800" dirty="0">
                <a:latin typeface="Gill Sans MT"/>
                <a:cs typeface="Gill Sans MT"/>
              </a:rPr>
              <a:t>Think about a different solution before committing to breaking out of a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for</a:t>
            </a:r>
            <a:r>
              <a:rPr lang="en-US" sz="2800" dirty="0">
                <a:latin typeface="Gill Sans MT"/>
                <a:cs typeface="Gill Sans MT"/>
              </a:rPr>
              <a:t>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BB764-E54C-7849-9B11-0321AF5A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7" y="1136097"/>
            <a:ext cx="6612640" cy="36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61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2867" y="867548"/>
            <a:ext cx="8689074" cy="476700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offers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while/else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and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for/else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statements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The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else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 clause is executed if the loop terminates naturally, </a:t>
            </a:r>
            <a:r>
              <a:rPr lang="en-US" sz="2600" b="1" i="1" u="sng" dirty="0">
                <a:latin typeface="Gill Sans MT"/>
                <a:ea typeface="ＭＳ Ｐゴシック" charset="0"/>
                <a:cs typeface="Gill Sans MT"/>
              </a:rPr>
              <a:t>without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break</a:t>
            </a:r>
            <a:endParaRPr lang="en-US" sz="28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while/else, for/else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85925-9390-FE41-8D41-5247E7AA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0" y="2318241"/>
            <a:ext cx="8070320" cy="39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5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97324"/>
            <a:ext cx="8689074" cy="4767001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else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clause is executed if the loop terminates naturally, </a:t>
            </a:r>
            <a:r>
              <a:rPr lang="en-US" sz="2800" b="1" i="1" u="sng" dirty="0">
                <a:latin typeface="Gill Sans MT"/>
                <a:ea typeface="ＭＳ Ｐゴシック" charset="0"/>
                <a:cs typeface="Gill Sans MT"/>
              </a:rPr>
              <a:t>without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break</a:t>
            </a: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Using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for/else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3E042-9628-8C41-84A2-950513FE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29" y="2018402"/>
            <a:ext cx="7495442" cy="38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28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296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supports several types of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sequences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Both ordered and unordered collections of items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Sequences support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iterators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to iterate over the items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 of Sequences:</a:t>
            </a:r>
          </a:p>
          <a:p>
            <a:pPr lvl="2"/>
            <a:endParaRPr lang="en-US" sz="1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Sequences and iterators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3723A-03A2-DC49-8B42-5C393B30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96168"/>
            <a:ext cx="9144000" cy="30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5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break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exits the loop</a:t>
            </a:r>
          </a:p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continue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skips the rest the loop and continues at the next iteration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continue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78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1..k</a:t>
            </a:r>
          </a:p>
          <a:p>
            <a:pPr>
              <a:spcAft>
                <a:spcPts val="0"/>
              </a:spcAft>
            </a:pP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if condition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2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: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 continue</a:t>
            </a:r>
          </a:p>
          <a:p>
            <a:pPr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k..m</a:t>
            </a:r>
            <a:endParaRPr lang="en-US" sz="26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continue</a:t>
            </a:r>
            <a:endParaRPr lang="en-US" dirty="0">
              <a:solidFill>
                <a:srgbClr val="0070C0"/>
              </a:solidFill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69102" y="218715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..k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129533" y="704292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ecision 6"/>
          <p:cNvSpPr/>
          <p:nvPr/>
        </p:nvSpPr>
        <p:spPr>
          <a:xfrm>
            <a:off x="4868333" y="1007532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8" name="Elbow Connector 7"/>
          <p:cNvCxnSpPr>
            <a:endCxn id="5" idx="0"/>
          </p:cNvCxnSpPr>
          <p:nvPr/>
        </p:nvCxnSpPr>
        <p:spPr>
          <a:xfrm rot="5400000">
            <a:off x="5959675" y="2010970"/>
            <a:ext cx="350812" cy="15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rot="16200000" flipV="1">
            <a:off x="3068758" y="2330791"/>
            <a:ext cx="3625646" cy="570000"/>
          </a:xfrm>
          <a:prstGeom prst="bentConnector3">
            <a:avLst>
              <a:gd name="adj1" fmla="val 57"/>
            </a:avLst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40238" y="1768834"/>
            <a:ext cx="60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7975" y="928294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133999" y="26438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69102" y="5059805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132287" y="5517005"/>
            <a:ext cx="4031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588387" y="802969"/>
            <a:ext cx="1540387" cy="81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3" idx="3"/>
          </p:cNvCxnSpPr>
          <p:nvPr/>
        </p:nvCxnSpPr>
        <p:spPr>
          <a:xfrm rot="5400000">
            <a:off x="5551294" y="2949310"/>
            <a:ext cx="3887303" cy="79088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3"/>
          </p:cNvCxnSpPr>
          <p:nvPr/>
        </p:nvCxnSpPr>
        <p:spPr>
          <a:xfrm flipV="1">
            <a:off x="7400271" y="1405467"/>
            <a:ext cx="490662" cy="132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ecision 18"/>
          <p:cNvSpPr/>
          <p:nvPr/>
        </p:nvSpPr>
        <p:spPr>
          <a:xfrm>
            <a:off x="4873125" y="2993365"/>
            <a:ext cx="2531938" cy="82246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</a:t>
            </a:r>
            <a:r>
              <a:rPr lang="en-U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177295" y="4156338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k..m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93117" y="3047145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6122528" y="3812276"/>
            <a:ext cx="607" cy="3782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76968" y="3740320"/>
            <a:ext cx="74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27" name="Straight Arrow Connector 26"/>
          <p:cNvCxnSpPr>
            <a:stCxn id="19" idx="1"/>
          </p:cNvCxnSpPr>
          <p:nvPr/>
        </p:nvCxnSpPr>
        <p:spPr>
          <a:xfrm flipH="1">
            <a:off x="4596581" y="3404596"/>
            <a:ext cx="276544" cy="80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332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3187" y="1040268"/>
            <a:ext cx="8689074" cy="4767001"/>
          </a:xfrm>
        </p:spPr>
        <p:txBody>
          <a:bodyPr/>
          <a:lstStyle/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Continue to next item 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dirty="0">
                <a:latin typeface="Gill Sans MT"/>
                <a:cs typeface="Gill Sans MT"/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3208" y="4978961"/>
            <a:ext cx="78367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/>
                <a:cs typeface="Gill Sans MT"/>
              </a:rPr>
              <a:t>Think about a different solution before committing to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break</a:t>
            </a:r>
            <a:r>
              <a:rPr lang="en-US" sz="2800" dirty="0">
                <a:latin typeface="Gill Sans MT"/>
                <a:cs typeface="Gill Sans MT"/>
              </a:rPr>
              <a:t> or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continue</a:t>
            </a:r>
            <a:r>
              <a:rPr lang="en-US" sz="2800" dirty="0">
                <a:latin typeface="Gill Sans MT"/>
                <a:cs typeface="Gill Sans MT"/>
              </a:rPr>
              <a:t>, but sometimes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break</a:t>
            </a:r>
            <a:r>
              <a:rPr lang="en-US" sz="2800" dirty="0">
                <a:latin typeface="Gill Sans MT"/>
                <a:cs typeface="Gill Sans MT"/>
              </a:rPr>
              <a:t>/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continue</a:t>
            </a:r>
            <a:r>
              <a:rPr lang="en-US" sz="2800" dirty="0">
                <a:latin typeface="Gill Sans MT"/>
                <a:cs typeface="Gill Sans MT"/>
              </a:rPr>
              <a:t> is best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E6CC7-5C04-F845-A82F-D51DFE31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7" y="1106527"/>
            <a:ext cx="6953625" cy="38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98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Nested loops are very common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352971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FABEC-EDD5-9C4F-A8B5-09CA9C8E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9" y="1906887"/>
            <a:ext cx="7432322" cy="415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73" y="1282700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8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911412"/>
            <a:ext cx="8481556" cy="491976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Generators create custom sequences with </a:t>
            </a: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lazy evaluation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The generator creates the next item in the sequence </a:t>
            </a:r>
            <a:r>
              <a:rPr lang="en-US" sz="2200" b="1" i="1" dirty="0">
                <a:latin typeface="Gill Sans MT" charset="0"/>
                <a:ea typeface="ＭＳ Ｐゴシック" charset="0"/>
                <a:cs typeface="ＭＳ Ｐゴシック" charset="0"/>
              </a:rPr>
              <a:t>on demand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Don’t create the next item until requested</a:t>
            </a:r>
            <a:endParaRPr lang="en-US" sz="22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Consider a system that collects data from an internet feed, e.g. the Twitter feed for Python tweets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for tweet in twitter_feed():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tweet.analyze()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We could read N tweets in advance and store them in a list or we can use a generator to get the next tweet</a:t>
            </a:r>
          </a:p>
          <a:p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Generators are great for co-routines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cat file | filter1 | filter2 | filter3</a:t>
            </a: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9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E72A624-606A-7946-A0DA-380D5E52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91" y="1817511"/>
            <a:ext cx="4776619" cy="438573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12070" y="1052213"/>
            <a:ext cx="848155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 generator looks just like any other function, except</a:t>
            </a:r>
            <a:r>
              <a:rPr lang="is-IS" sz="240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Generators include one or more </a:t>
            </a:r>
            <a:r>
              <a:rPr lang="en-US" sz="18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yield</a:t>
            </a:r>
            <a:r>
              <a:rPr lang="en-US" sz="18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expressions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905953" y="2713922"/>
            <a:ext cx="3721612" cy="370966"/>
          </a:xfrm>
          <a:prstGeom prst="wedgeRoundRectCallout">
            <a:avLst>
              <a:gd name="adj1" fmla="val -98672"/>
              <a:gd name="adj2" fmla="val 254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7 and wait for the next call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905953" y="3238798"/>
            <a:ext cx="3721612" cy="370966"/>
          </a:xfrm>
          <a:prstGeom prst="wedgeRoundRectCallout">
            <a:avLst>
              <a:gd name="adj1" fmla="val -99250"/>
              <a:gd name="adj2" fmla="val -910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4 and wait for the next call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906654" y="3763674"/>
            <a:ext cx="3721612" cy="370966"/>
          </a:xfrm>
          <a:prstGeom prst="wedgeRoundRectCallout">
            <a:avLst>
              <a:gd name="adj1" fmla="val -99554"/>
              <a:gd name="adj2" fmla="val -210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3 and wait for the next call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905953" y="4577772"/>
            <a:ext cx="3721612" cy="543119"/>
          </a:xfrm>
          <a:prstGeom prst="wedgeRoundRectCallout">
            <a:avLst>
              <a:gd name="adj1" fmla="val -5819"/>
              <a:gd name="adj2" fmla="val 4060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generator ends on implicit or explicit return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B248A98-64A0-EB41-A1B8-1AA6EE13B8D6}"/>
              </a:ext>
            </a:extLst>
          </p:cNvPr>
          <p:cNvSpPr/>
          <p:nvPr/>
        </p:nvSpPr>
        <p:spPr>
          <a:xfrm>
            <a:off x="5010318" y="1886687"/>
            <a:ext cx="3721612" cy="370966"/>
          </a:xfrm>
          <a:prstGeom prst="wedgeRoundRectCallout">
            <a:avLst>
              <a:gd name="adj1" fmla="val -42859"/>
              <a:gd name="adj2" fmla="val 832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a sequence of int values</a:t>
            </a:r>
          </a:p>
        </p:txBody>
      </p:sp>
    </p:spTree>
    <p:extLst>
      <p:ext uri="{BB962C8B-B14F-4D97-AF65-F5344CB8AC3E}">
        <p14:creationId xmlns:p14="http://schemas.microsoft.com/office/powerpoint/2010/main" val="588946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170118-350E-8847-B234-C1121FBD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38578"/>
            <a:ext cx="7351284" cy="5195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38D69C-89EA-7446-AB3F-22E98A7D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14560"/>
            <a:ext cx="7351284" cy="51954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266701" y="2166560"/>
            <a:ext cx="3810000" cy="619551"/>
          </a:xfrm>
          <a:prstGeom prst="wedgeRoundRectCallout">
            <a:avLst>
              <a:gd name="adj1" fmla="val -76874"/>
              <a:gd name="adj2" fmla="val 61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”returns” the value, but execution continues here on next call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479800" y="3940454"/>
            <a:ext cx="3721612" cy="593610"/>
          </a:xfrm>
          <a:prstGeom prst="wedgeRoundRectCallout">
            <a:avLst>
              <a:gd name="adj1" fmla="val -45830"/>
              <a:gd name="adj2" fmla="val 79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generator exits on implicit or explicit return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479800" y="4729739"/>
            <a:ext cx="3721612" cy="988879"/>
          </a:xfrm>
          <a:prstGeom prst="wedgeRoundRectCallout">
            <a:avLst>
              <a:gd name="adj1" fmla="val -43100"/>
              <a:gd name="adj2" fmla="val 233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Parameters and local variables are maintained across subsequent yields until the function returns</a:t>
            </a:r>
          </a:p>
        </p:txBody>
      </p:sp>
    </p:spTree>
    <p:extLst>
      <p:ext uri="{BB962C8B-B14F-4D97-AF65-F5344CB8AC3E}">
        <p14:creationId xmlns:p14="http://schemas.microsoft.com/office/powerpoint/2010/main" val="697639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Running generator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A88FE-EC54-B34B-AF3A-DA9D1499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39" y="1345876"/>
            <a:ext cx="3640161" cy="4744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7A349-A5EE-4B44-8917-F400039CC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5027"/>
            <a:ext cx="5479644" cy="318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92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673D0E-B282-9347-896A-E638AE0FD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5" y="1148947"/>
            <a:ext cx="4864276" cy="50602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Yield from any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437269" y="1450505"/>
            <a:ext cx="2634287" cy="1574917"/>
          </a:xfrm>
          <a:prstGeom prst="wedgeRoundRectCallout">
            <a:avLst>
              <a:gd name="adj1" fmla="val -61186"/>
              <a:gd name="adj2" fmla="val 10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works for sequences of any type, e.g. strings, lists, tuples, </a:t>
            </a:r>
            <a:r>
              <a:rPr lang="mr-IN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D8C446-0E5D-0C41-B680-D73D350A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5" y="2063948"/>
            <a:ext cx="6400800" cy="30861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8015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Lists are ordered so the order is predictable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Iterating through the items in a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56993" y="3336064"/>
            <a:ext cx="3354917" cy="953714"/>
          </a:xfrm>
          <a:prstGeom prst="wedgeRoundRectCallout">
            <a:avLst>
              <a:gd name="adj1" fmla="val -134656"/>
              <a:gd name="adj2" fmla="val -544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 gets the first, then each subsequent value of small_ints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122615" y="1607196"/>
            <a:ext cx="2401826" cy="589993"/>
          </a:xfrm>
          <a:prstGeom prst="wedgeRoundRectCallout">
            <a:avLst>
              <a:gd name="adj1" fmla="val -63012"/>
              <a:gd name="adj2" fmla="val 3989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Software people like to start at 0, not 1</a:t>
            </a:r>
          </a:p>
        </p:txBody>
      </p:sp>
    </p:spTree>
    <p:extLst>
      <p:ext uri="{BB962C8B-B14F-4D97-AF65-F5344CB8AC3E}">
        <p14:creationId xmlns:p14="http://schemas.microsoft.com/office/powerpoint/2010/main" val="2563087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0C123E-F7AA-8A4D-AD54-6F7040555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type hints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AB433-AED1-A846-93FC-60BBA9ED85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E09332-3576-BB4C-BF73-15AF3C6F8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696161"/>
              </p:ext>
            </p:extLst>
          </p:nvPr>
        </p:nvGraphicFramePr>
        <p:xfrm>
          <a:off x="192528" y="1767910"/>
          <a:ext cx="8951472" cy="26282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49089">
                  <a:extLst>
                    <a:ext uri="{9D8B030D-6E8A-4147-A177-3AD203B41FA5}">
                      <a16:colId xmlns:a16="http://schemas.microsoft.com/office/drawing/2014/main" val="4187612493"/>
                    </a:ext>
                  </a:extLst>
                </a:gridCol>
                <a:gridCol w="2849646">
                  <a:extLst>
                    <a:ext uri="{9D8B030D-6E8A-4147-A177-3AD203B41FA5}">
                      <a16:colId xmlns:a16="http://schemas.microsoft.com/office/drawing/2014/main" val="30519753"/>
                    </a:ext>
                  </a:extLst>
                </a:gridCol>
                <a:gridCol w="3852737">
                  <a:extLst>
                    <a:ext uri="{9D8B030D-6E8A-4147-A177-3AD203B41FA5}">
                      <a16:colId xmlns:a16="http://schemas.microsoft.com/office/drawing/2014/main" val="1546955272"/>
                    </a:ext>
                  </a:extLst>
                </a:gridCol>
              </a:tblGrid>
              <a:tr h="7728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 hint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891751"/>
                  </a:ext>
                </a:extLst>
              </a:tr>
              <a:tr h="927725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Sequence[</a:t>
                      </a:r>
                      <a:r>
                        <a:rPr lang="en-US" i="1" dirty="0">
                          <a:latin typeface="Courier" pitchFamily="2" charset="0"/>
                        </a:rPr>
                        <a:t>type</a:t>
                      </a:r>
                      <a:r>
                        <a:rPr lang="en-US" dirty="0">
                          <a:latin typeface="Courier" pitchFamily="2" charset="0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Arbitrary sequence of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“Hello world”</a:t>
                      </a:r>
                    </a:p>
                    <a:p>
                      <a:r>
                        <a:rPr lang="en-US" dirty="0"/>
                        <a:t>[1, 2, 3]</a:t>
                      </a:r>
                    </a:p>
                    <a:p>
                      <a:r>
                        <a:rPr lang="en-US" dirty="0"/>
                        <a:t>{‘one’: 1, ‘two’: 2, 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5865286"/>
                  </a:ext>
                </a:extLst>
              </a:tr>
              <a:tr h="927725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 pitchFamily="2" charset="0"/>
                        </a:rPr>
                        <a:t>Iterator[</a:t>
                      </a:r>
                      <a:r>
                        <a:rPr lang="en-US" i="1" dirty="0">
                          <a:latin typeface="Courier" pitchFamily="2" charset="0"/>
                        </a:rPr>
                        <a:t>type</a:t>
                      </a:r>
                      <a:r>
                        <a:rPr lang="en-US" dirty="0">
                          <a:latin typeface="Courier" pitchFamily="2" charset="0"/>
                        </a:rPr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generator yielding a sequence of </a:t>
                      </a:r>
                      <a:r>
                        <a:rPr lang="en-US" i="1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 integers() -&gt; Iterator[int]: </a:t>
                      </a:r>
                    </a:p>
                    <a:p>
                      <a:r>
                        <a:rPr lang="en-US" dirty="0"/>
                        <a:t>        </a:t>
                      </a:r>
                      <a:r>
                        <a:rPr lang="en-US" sz="1600" dirty="0"/>
                        <a:t># generate a sequence of int values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29560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C3BFFE8-D70A-6742-B697-03EB7CA5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8" y="993421"/>
            <a:ext cx="8843212" cy="73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477339-A216-6343-BB75-60F89D31F472}"/>
              </a:ext>
            </a:extLst>
          </p:cNvPr>
          <p:cNvSpPr txBox="1"/>
          <p:nvPr/>
        </p:nvSpPr>
        <p:spPr>
          <a:xfrm>
            <a:off x="192528" y="4457318"/>
            <a:ext cx="8600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my_enumerate</a:t>
            </a:r>
            <a:r>
              <a:rPr lang="en-US" dirty="0"/>
              <a:t>(seq: Sequence[Any]) -&gt; Iterator[Any]: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525B5FB-1118-D644-A01C-9974A254138A}"/>
              </a:ext>
            </a:extLst>
          </p:cNvPr>
          <p:cNvSpPr/>
          <p:nvPr/>
        </p:nvSpPr>
        <p:spPr>
          <a:xfrm>
            <a:off x="3240643" y="5421792"/>
            <a:ext cx="4537402" cy="789852"/>
          </a:xfrm>
          <a:prstGeom prst="wedgeRoundRectCallout">
            <a:avLst>
              <a:gd name="adj1" fmla="val -57703"/>
              <a:gd name="adj2" fmla="val -567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Given a sequence of Any type, return a generator that yields value of Any type</a:t>
            </a:r>
          </a:p>
        </p:txBody>
      </p:sp>
    </p:spTree>
    <p:extLst>
      <p:ext uri="{BB962C8B-B14F-4D97-AF65-F5344CB8AC3E}">
        <p14:creationId xmlns:p14="http://schemas.microsoft.com/office/powerpoint/2010/main" val="2550442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06413" y="1080590"/>
            <a:ext cx="848155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… that counts from 0 up to a limit and then back to 0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e.g. </a:t>
            </a:r>
            <a:r>
              <a:rPr lang="en-US" sz="2200" dirty="0">
                <a:latin typeface="Courier" pitchFamily="2" charset="0"/>
                <a:ea typeface="ＭＳ Ｐゴシック" charset="0"/>
                <a:cs typeface="ＭＳ Ｐゴシック" charset="0"/>
              </a:rPr>
              <a:t>0, 1, 2, 3, 2, 1, 0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How to start?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How to count up to limit?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range(0, limit + 1)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How to count down limit to 0?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 – 1, -1, -1)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Wait… we can simplify that a little…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range(limit) # 0 to n – 1</a:t>
            </a:r>
          </a:p>
          <a:p>
            <a:pPr lvl="1"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range(limit, -1, -1) # n down to 0</a:t>
            </a:r>
          </a:p>
          <a:p>
            <a:pPr lvl="2"/>
            <a:endParaRPr lang="en-US" sz="24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2"/>
            <a:endParaRPr lang="en-US" sz="24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generator…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359400" y="2227517"/>
            <a:ext cx="3236684" cy="795083"/>
          </a:xfrm>
          <a:prstGeom prst="wedgeRoundRectCallout">
            <a:avLst>
              <a:gd name="adj1" fmla="val -86930"/>
              <a:gd name="adj2" fmla="val -2939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Consume all values one by one then move to next statement</a:t>
            </a:r>
          </a:p>
        </p:txBody>
      </p:sp>
    </p:spTree>
    <p:extLst>
      <p:ext uri="{BB962C8B-B14F-4D97-AF65-F5344CB8AC3E}">
        <p14:creationId xmlns:p14="http://schemas.microsoft.com/office/powerpoint/2010/main" val="764501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FC749C-7C2A-1D4C-9FB6-93DDD7102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43897"/>
            <a:ext cx="8534400" cy="4889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generator…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713111" y="3173626"/>
            <a:ext cx="3236684" cy="795083"/>
          </a:xfrm>
          <a:prstGeom prst="wedgeRoundRectCallout">
            <a:avLst>
              <a:gd name="adj1" fmla="val -82396"/>
              <a:gd name="adj2" fmla="val -847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Consume all values one by one then move to next statement</a:t>
            </a:r>
          </a:p>
        </p:txBody>
      </p:sp>
    </p:spTree>
    <p:extLst>
      <p:ext uri="{BB962C8B-B14F-4D97-AF65-F5344CB8AC3E}">
        <p14:creationId xmlns:p14="http://schemas.microsoft.com/office/powerpoint/2010/main" val="1222189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1A68C6-FC8F-5243-B472-B41F4ACE4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17" y="1157807"/>
            <a:ext cx="6350262" cy="503838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Unbounded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039047" y="2470664"/>
            <a:ext cx="3641415" cy="579183"/>
          </a:xfrm>
          <a:prstGeom prst="wedgeRoundRectCallout">
            <a:avLst>
              <a:gd name="adj1" fmla="val -61496"/>
              <a:gd name="adj2" fmla="val -364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Yield the next integer for as long an anyone calls __next()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460948" y="4429977"/>
            <a:ext cx="3439210" cy="636774"/>
          </a:xfrm>
          <a:prstGeom prst="wedgeRoundRectCallout">
            <a:avLst>
              <a:gd name="adj1" fmla="val -61186"/>
              <a:gd name="adj2" fmla="val 10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Need to limit the number of calls to avoid infinite loop</a:t>
            </a:r>
          </a:p>
        </p:txBody>
      </p:sp>
    </p:spTree>
    <p:extLst>
      <p:ext uri="{BB962C8B-B14F-4D97-AF65-F5344CB8AC3E}">
        <p14:creationId xmlns:p14="http://schemas.microsoft.com/office/powerpoint/2010/main" val="7720666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85CFC4-ACCB-084E-8E64-B8016271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755"/>
            <a:ext cx="9144000" cy="50406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Generator next()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2671032" y="5286278"/>
            <a:ext cx="3641415" cy="579183"/>
          </a:xfrm>
          <a:prstGeom prst="wedgeRoundRectCallout">
            <a:avLst>
              <a:gd name="adj1" fmla="val -51363"/>
              <a:gd name="adj2" fmla="val -8921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next(generator) gets the next value from a generator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509292" y="1697326"/>
            <a:ext cx="3641415" cy="727350"/>
          </a:xfrm>
          <a:prstGeom prst="wedgeRoundRectCallout">
            <a:avLst>
              <a:gd name="adj1" fmla="val -98170"/>
              <a:gd name="adj2" fmla="val 589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Wait!!! 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while True </a:t>
            </a:r>
            <a:r>
              <a:rPr lang="en-US" dirty="0">
                <a:solidFill>
                  <a:schemeClr val="bg1"/>
                </a:solidFill>
              </a:rPr>
              <a:t>with no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break</a:t>
            </a:r>
            <a:r>
              <a:rPr lang="en-US" dirty="0">
                <a:solidFill>
                  <a:schemeClr val="bg1"/>
                </a:solidFill>
              </a:rPr>
              <a:t>?  That’s an infinite loop!?!?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491739" y="2769952"/>
            <a:ext cx="3641415" cy="923899"/>
          </a:xfrm>
          <a:prstGeom prst="wedgeRoundRectCallout">
            <a:avLst>
              <a:gd name="adj1" fmla="val -77694"/>
              <a:gd name="adj2" fmla="val -431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next() </a:t>
            </a:r>
            <a:r>
              <a:rPr lang="en-US" dirty="0">
                <a:solidFill>
                  <a:schemeClr val="bg1"/>
                </a:solidFill>
              </a:rPr>
              <a:t>is called only when next value is needed, so yes, it’s an infinite loop, but not a problem</a:t>
            </a:r>
          </a:p>
        </p:txBody>
      </p:sp>
    </p:spTree>
    <p:extLst>
      <p:ext uri="{BB962C8B-B14F-4D97-AF65-F5344CB8AC3E}">
        <p14:creationId xmlns:p14="http://schemas.microsoft.com/office/powerpoint/2010/main" val="4327571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13012"/>
            <a:ext cx="848155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Any time you need a sequence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Generators are more efficient than prepopulating a list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While waiting for asynchronous events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time lazy evaluation makes sense</a:t>
            </a:r>
          </a:p>
          <a:p>
            <a:pPr lvl="1"/>
            <a:r>
              <a:rPr lang="en-US" sz="2600" dirty="0">
                <a:latin typeface="Gill Sans MT" charset="0"/>
                <a:ea typeface="Gill Sans MT" charset="0"/>
                <a:cs typeface="Gill Sans MT" charset="0"/>
              </a:rPr>
              <a:t>e.g. very large sequences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Any time you may need to read multiple lines from a file to retrieve a single entry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solidFill>
                  <a:srgbClr val="0000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When to use generators?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83" y="4557010"/>
            <a:ext cx="2337528" cy="15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7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Program flow: for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73850" y="3021932"/>
            <a:ext cx="1887443" cy="6817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Assign next item to loop variable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52371" y="4058288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1</a:t>
            </a:r>
            <a:r>
              <a:rPr lang="en-US" sz="2400" baseline="-25000" dirty="0">
                <a:solidFill>
                  <a:schemeClr val="tx1"/>
                </a:solidFill>
              </a:rPr>
              <a:t>..n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112802" y="1203826"/>
            <a:ext cx="9539" cy="2807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10887" y="3712380"/>
            <a:ext cx="13369" cy="3395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ecision 8"/>
          <p:cNvSpPr/>
          <p:nvPr/>
        </p:nvSpPr>
        <p:spPr>
          <a:xfrm>
            <a:off x="4784071" y="1484563"/>
            <a:ext cx="2667000" cy="1090498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More items in the sequence?</a:t>
            </a:r>
          </a:p>
        </p:txBody>
      </p:sp>
      <p:cxnSp>
        <p:nvCxnSpPr>
          <p:cNvPr id="10" name="Elbow Connector 9"/>
          <p:cNvCxnSpPr/>
          <p:nvPr/>
        </p:nvCxnSpPr>
        <p:spPr>
          <a:xfrm rot="16200000" flipH="1">
            <a:off x="5894136" y="2798495"/>
            <a:ext cx="44687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6200000" flipV="1">
            <a:off x="3556000" y="2178050"/>
            <a:ext cx="3384550" cy="1708150"/>
          </a:xfrm>
          <a:prstGeom prst="bentConnector3">
            <a:avLst>
              <a:gd name="adj1" fmla="val 281"/>
            </a:avLst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12204" y="249696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38776" y="167336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113136" y="4515488"/>
            <a:ext cx="8871" cy="208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5493" y="1673361"/>
            <a:ext cx="4028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urier" pitchFamily="2" charset="0"/>
              </a:rPr>
              <a:t>for item in sequence:</a:t>
            </a:r>
          </a:p>
          <a:p>
            <a:r>
              <a:rPr lang="en-US" sz="2000" dirty="0">
                <a:latin typeface="Courier" pitchFamily="2" charset="0"/>
              </a:rPr>
              <a:t>    Statement</a:t>
            </a:r>
            <a:r>
              <a:rPr lang="en-US" sz="2000" baseline="-25000" dirty="0">
                <a:latin typeface="Courier" pitchFamily="2" charset="0"/>
              </a:rPr>
              <a:t>1..n</a:t>
            </a:r>
            <a:r>
              <a:rPr lang="en-US" sz="2000" dirty="0">
                <a:latin typeface="Courier" pitchFamily="2" charset="0"/>
              </a:rPr>
              <a:t> </a:t>
            </a:r>
          </a:p>
          <a:p>
            <a:r>
              <a:rPr lang="en-US" sz="2000" dirty="0">
                <a:latin typeface="Courier" pitchFamily="2" charset="0"/>
              </a:rPr>
              <a:t>Statement</a:t>
            </a:r>
            <a:r>
              <a:rPr lang="en-US" sz="2000" baseline="-25000" dirty="0">
                <a:latin typeface="Courier" pitchFamily="2" charset="0"/>
              </a:rPr>
              <a:t>n+1</a:t>
            </a:r>
          </a:p>
          <a:p>
            <a:pPr algn="ctr"/>
            <a:endParaRPr lang="en-US" sz="1600" baseline="-25000" dirty="0"/>
          </a:p>
          <a:p>
            <a:pPr algn="ctr"/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5152371" y="5296872"/>
            <a:ext cx="193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Statement</a:t>
            </a:r>
            <a:r>
              <a:rPr lang="en-US" baseline="-25000" dirty="0">
                <a:solidFill>
                  <a:schemeClr val="tx1"/>
                </a:solidFill>
              </a:rPr>
              <a:t>n+1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6112933" y="5754072"/>
            <a:ext cx="4638" cy="3673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387850" y="1320800"/>
            <a:ext cx="1714500" cy="63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endCxn id="29" idx="0"/>
          </p:cNvCxnSpPr>
          <p:nvPr/>
        </p:nvCxnSpPr>
        <p:spPr>
          <a:xfrm rot="5400000">
            <a:off x="5414151" y="2754471"/>
            <a:ext cx="3245821" cy="1838980"/>
          </a:xfrm>
          <a:prstGeom prst="bentConnector3">
            <a:avLst>
              <a:gd name="adj1" fmla="val 89649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429500" y="2032000"/>
            <a:ext cx="520700" cy="127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82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FFE26B-A0EC-2843-972B-0A987315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07" y="1941599"/>
            <a:ext cx="6136793" cy="425578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6455" y="997614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Let’s calculate the sum of the values in small_ints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Iterate through the values from first to last</a:t>
            </a:r>
          </a:p>
          <a:p>
            <a:pPr lvl="1"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Iterating through the items in a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479957" y="2727025"/>
            <a:ext cx="4532023" cy="942876"/>
          </a:xfrm>
          <a:prstGeom prst="wedgeRoundRectCallout">
            <a:avLst>
              <a:gd name="adj1" fmla="val -82719"/>
              <a:gd name="adj2" fmla="val -204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total</a:t>
            </a:r>
            <a:r>
              <a:rPr lang="en-US" sz="2000" dirty="0">
                <a:solidFill>
                  <a:schemeClr val="bg1"/>
                </a:solidFill>
              </a:rPr>
              <a:t> will track the running total.   Be sure to initialize it properly!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A35CDB9-3D32-5547-B1AF-0B393659E18E}"/>
              </a:ext>
            </a:extLst>
          </p:cNvPr>
          <p:cNvSpPr/>
          <p:nvPr/>
        </p:nvSpPr>
        <p:spPr>
          <a:xfrm>
            <a:off x="4770586" y="4032355"/>
            <a:ext cx="3736622" cy="581531"/>
          </a:xfrm>
          <a:prstGeom prst="wedgeRoundRectCallout">
            <a:avLst>
              <a:gd name="adj1" fmla="val -82135"/>
              <a:gd name="adj2" fmla="val -1407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 if small_ints is empty?</a:t>
            </a:r>
          </a:p>
        </p:txBody>
      </p:sp>
    </p:spTree>
    <p:extLst>
      <p:ext uri="{BB962C8B-B14F-4D97-AF65-F5344CB8AC3E}">
        <p14:creationId xmlns:p14="http://schemas.microsoft.com/office/powerpoint/2010/main" val="88054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Lists are very powerful, but what if we want the first 1000?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Other languages use counters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/* C/C++ for loops */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for (i = 0; i &lt; 1000; i++) {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    cout &lt;&lt; i;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}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Range of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B16076-3F79-7B46-8229-DA6305EA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20989"/>
            <a:ext cx="65278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2B11AF-E0D1-CD44-BD99-6A98895FB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52" y="2633196"/>
            <a:ext cx="8004748" cy="300924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928906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for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loops iterate over sequences</a:t>
            </a:r>
          </a:p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range() 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returns a sequence that supports iteration</a:t>
            </a: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range()</a:t>
            </a:r>
            <a:r>
              <a:rPr lang="en-US" dirty="0">
                <a:latin typeface="Gill Sans MT"/>
                <a:cs typeface="Gill Sans MT"/>
              </a:rPr>
              <a:t>: a new sequence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142035" y="2633196"/>
            <a:ext cx="3936649" cy="757766"/>
          </a:xfrm>
          <a:prstGeom prst="wedgeRoundRectCallout">
            <a:avLst>
              <a:gd name="adj1" fmla="val -56780"/>
              <a:gd name="adj2" fmla="val 514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From 0, up to, but </a:t>
            </a:r>
            <a:r>
              <a:rPr lang="en-US" sz="2000" b="1" dirty="0">
                <a:solidFill>
                  <a:schemeClr val="bg1"/>
                </a:solidFill>
              </a:rPr>
              <a:t>not</a:t>
            </a:r>
            <a:r>
              <a:rPr lang="en-US" sz="2000" dirty="0">
                <a:solidFill>
                  <a:schemeClr val="bg1"/>
                </a:solidFill>
              </a:rPr>
              <a:t> including </a:t>
            </a:r>
            <a:r>
              <a:rPr lang="en-US" sz="2000" b="1" i="1" dirty="0">
                <a:solidFill>
                  <a:schemeClr val="bg1"/>
                </a:solidFill>
              </a:rPr>
              <a:t>n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happens frequently in Python</a:t>
            </a:r>
          </a:p>
        </p:txBody>
      </p:sp>
    </p:spTree>
    <p:extLst>
      <p:ext uri="{BB962C8B-B14F-4D97-AF65-F5344CB8AC3E}">
        <p14:creationId xmlns:p14="http://schemas.microsoft.com/office/powerpoint/2010/main" val="272662108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131624</TotalTime>
  <Words>2592</Words>
  <Application>Microsoft Office PowerPoint</Application>
  <PresentationFormat>On-screen Show (4:3)</PresentationFormat>
  <Paragraphs>804</Paragraphs>
  <Slides>56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56</vt:i4>
      </vt:variant>
    </vt:vector>
  </HeadingPairs>
  <TitlesOfParts>
    <vt:vector size="72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Sequences and iterators</vt:lpstr>
      <vt:lpstr>Iterating through the items in a list</vt:lpstr>
      <vt:lpstr>Program flow: for loop</vt:lpstr>
      <vt:lpstr>Iterating through the items in a list</vt:lpstr>
      <vt:lpstr>Range of integers</vt:lpstr>
      <vt:lpstr>range(): a new sequence type</vt:lpstr>
      <vt:lpstr>range(from, to, step)</vt:lpstr>
      <vt:lpstr>Write a function… </vt:lpstr>
      <vt:lpstr>Write a Pythonic* function </vt:lpstr>
      <vt:lpstr>For loops and strings</vt:lpstr>
      <vt:lpstr>enumerate() and sequences</vt:lpstr>
      <vt:lpstr>Write a function: string_length(str)</vt:lpstr>
      <vt:lpstr>Write a function: in_string(target, string)</vt:lpstr>
      <vt:lpstr>zip(*sequences)</vt:lpstr>
      <vt:lpstr>Operations on sequences</vt:lpstr>
      <vt:lpstr>More type hints</vt:lpstr>
      <vt:lpstr>While loops</vt:lpstr>
      <vt:lpstr>Write a function… </vt:lpstr>
      <vt:lpstr>Beware of infinite loops</vt:lpstr>
      <vt:lpstr>while loops</vt:lpstr>
      <vt:lpstr>When to use for and while</vt:lpstr>
      <vt:lpstr>Break out</vt:lpstr>
      <vt:lpstr>break out</vt:lpstr>
      <vt:lpstr>Controlling the while loop</vt:lpstr>
      <vt:lpstr>Where to test?</vt:lpstr>
      <vt:lpstr>How many digits in a number?</vt:lpstr>
      <vt:lpstr>How many digits?</vt:lpstr>
      <vt:lpstr>Debugging digits()</vt:lpstr>
      <vt:lpstr>Testing digits()</vt:lpstr>
      <vt:lpstr>Testing digits()</vt:lpstr>
      <vt:lpstr>Testing digits()</vt:lpstr>
      <vt:lpstr>Debugging digits(0)</vt:lpstr>
      <vt:lpstr>How many digits?  Pythonic solution</vt:lpstr>
      <vt:lpstr>break out of for loop</vt:lpstr>
      <vt:lpstr>while/else, for/else</vt:lpstr>
      <vt:lpstr>Using for/else</vt:lpstr>
      <vt:lpstr>continue</vt:lpstr>
      <vt:lpstr>continue</vt:lpstr>
      <vt:lpstr>Continue to next item in for loop</vt:lpstr>
      <vt:lpstr>Nested loops</vt:lpstr>
      <vt:lpstr>PowerPoint Presentation</vt:lpstr>
      <vt:lpstr>Generators</vt:lpstr>
      <vt:lpstr>Writing generator functions</vt:lpstr>
      <vt:lpstr>Writing generator functions</vt:lpstr>
      <vt:lpstr>Running generator functions</vt:lpstr>
      <vt:lpstr>Yield from any sequence</vt:lpstr>
      <vt:lpstr>More type hints</vt:lpstr>
      <vt:lpstr>Write a generator…</vt:lpstr>
      <vt:lpstr>Write a generator…</vt:lpstr>
      <vt:lpstr>Unbounded generators</vt:lpstr>
      <vt:lpstr>Generator next()</vt:lpstr>
      <vt:lpstr>When to use generators?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Raz Saremi</cp:lastModifiedBy>
  <cp:revision>1859</cp:revision>
  <cp:lastPrinted>2014-07-29T20:42:09Z</cp:lastPrinted>
  <dcterms:created xsi:type="dcterms:W3CDTF">2013-11-01T14:42:31Z</dcterms:created>
  <dcterms:modified xsi:type="dcterms:W3CDTF">2020-09-28T14:07:50Z</dcterms:modified>
</cp:coreProperties>
</file>